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2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58" r:id="rId10"/>
    <p:sldId id="468" r:id="rId11"/>
    <p:sldId id="400" r:id="rId12"/>
    <p:sldId id="371" r:id="rId13"/>
    <p:sldId id="315" r:id="rId14"/>
    <p:sldId id="431" r:id="rId15"/>
    <p:sldId id="402" r:id="rId16"/>
    <p:sldId id="423" r:id="rId17"/>
    <p:sldId id="464" r:id="rId18"/>
    <p:sldId id="465" r:id="rId19"/>
    <p:sldId id="401" r:id="rId20"/>
    <p:sldId id="435" r:id="rId21"/>
    <p:sldId id="405" r:id="rId22"/>
    <p:sldId id="443" r:id="rId23"/>
    <p:sldId id="460" r:id="rId24"/>
    <p:sldId id="461" r:id="rId25"/>
    <p:sldId id="424" r:id="rId26"/>
    <p:sldId id="409" r:id="rId27"/>
    <p:sldId id="448" r:id="rId28"/>
    <p:sldId id="462" r:id="rId29"/>
    <p:sldId id="469" r:id="rId30"/>
    <p:sldId id="470" r:id="rId31"/>
    <p:sldId id="277" r:id="rId32"/>
    <p:sldId id="454" r:id="rId33"/>
    <p:sldId id="354" r:id="rId34"/>
    <p:sldId id="437" r:id="rId35"/>
    <p:sldId id="452" r:id="rId36"/>
    <p:sldId id="453" r:id="rId37"/>
    <p:sldId id="456" r:id="rId38"/>
    <p:sldId id="411" r:id="rId39"/>
    <p:sldId id="412" r:id="rId40"/>
    <p:sldId id="421" r:id="rId41"/>
    <p:sldId id="413" r:id="rId42"/>
    <p:sldId id="414" r:id="rId43"/>
    <p:sldId id="415" r:id="rId44"/>
    <p:sldId id="416" r:id="rId45"/>
    <p:sldId id="418" r:id="rId46"/>
    <p:sldId id="419" r:id="rId47"/>
    <p:sldId id="420" r:id="rId48"/>
    <p:sldId id="422" r:id="rId49"/>
    <p:sldId id="439" r:id="rId50"/>
    <p:sldId id="457" r:id="rId51"/>
    <p:sldId id="440" r:id="rId52"/>
    <p:sldId id="441" r:id="rId53"/>
    <p:sldId id="425" r:id="rId54"/>
    <p:sldId id="444" r:id="rId55"/>
    <p:sldId id="446" r:id="rId56"/>
    <p:sldId id="447" r:id="rId57"/>
    <p:sldId id="449" r:id="rId58"/>
    <p:sldId id="450" r:id="rId59"/>
    <p:sldId id="463" r:id="rId60"/>
    <p:sldId id="45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63636" autoAdjust="0"/>
  </p:normalViewPr>
  <p:slideViewPr>
    <p:cSldViewPr>
      <p:cViewPr varScale="1">
        <p:scale>
          <a:sx n="49" d="100"/>
          <a:sy n="49" d="100"/>
        </p:scale>
        <p:origin x="-205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LIMITATIONS </a:t>
            </a:r>
            <a:r>
              <a:rPr lang="en-US" b="0" dirty="0" smtClean="0"/>
              <a:t>to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objectively cluster our data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will do this </a:t>
            </a:r>
            <a:r>
              <a:rPr lang="en-US" b="0" baseline="0" smtClean="0">
                <a:solidFill>
                  <a:schemeClr val="bg1"/>
                </a:solidFill>
              </a:rPr>
              <a:t>by </a:t>
            </a:r>
            <a:r>
              <a:rPr lang="en-US" b="1" baseline="0" smtClean="0">
                <a:solidFill>
                  <a:schemeClr val="bg1"/>
                </a:solidFill>
              </a:rPr>
              <a:t>detecting </a:t>
            </a:r>
            <a:r>
              <a:rPr lang="en-US" b="1" baseline="0" dirty="0" smtClean="0">
                <a:solidFill>
                  <a:schemeClr val="bg1"/>
                </a:solidFill>
              </a:rPr>
              <a:t>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</a:t>
            </a:r>
          </a:p>
          <a:p>
            <a:r>
              <a:rPr lang="en-US" baseline="0" dirty="0" smtClean="0"/>
              <a:t>Draw attention to red and yellow clusters-area corresponds to medulla; </a:t>
            </a:r>
            <a:r>
              <a:rPr lang="en-US" baseline="0" dirty="0" smtClean="0"/>
              <a:t>there are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two</a:t>
            </a:r>
          </a:p>
          <a:p>
            <a:r>
              <a:rPr lang="en-US" baseline="0" dirty="0" smtClean="0"/>
              <a:t>by </a:t>
            </a:r>
            <a:r>
              <a:rPr lang="en-US" baseline="0" dirty="0" smtClean="0"/>
              <a:t>looking at section stained with cell types, </a:t>
            </a:r>
            <a:r>
              <a:rPr lang="en-US" baseline="0" dirty="0" smtClean="0"/>
              <a:t>can </a:t>
            </a:r>
            <a:r>
              <a:rPr lang="en-US" baseline="0" dirty="0" smtClean="0"/>
              <a:t>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that are less </a:t>
            </a:r>
            <a:r>
              <a:rPr lang="en-US" dirty="0" smtClean="0"/>
              <a:t>abundant</a:t>
            </a:r>
          </a:p>
          <a:p>
            <a:endParaRPr lang="en-US" dirty="0" smtClean="0"/>
          </a:p>
          <a:p>
            <a:r>
              <a:rPr lang="en-US" dirty="0" smtClean="0"/>
              <a:t>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</a:t>
            </a:r>
            <a:r>
              <a:rPr lang="en-US" b="1" baseline="0" dirty="0" smtClean="0"/>
              <a:t>region (cortex with cortex)</a:t>
            </a: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Aire</a:t>
            </a:r>
            <a:r>
              <a:rPr lang="en-US" dirty="0" smtClean="0"/>
              <a:t> is a TF that regulates</a:t>
            </a:r>
            <a:r>
              <a:rPr lang="en-US" baseline="0" dirty="0" smtClean="0"/>
              <a:t> expression of tissue restricted antigens on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the failure to remove T cells that fail to differentiate between self and foreign antigens; results in autoimmunity</a:t>
            </a:r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Possible role as terminal differentiator?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</a:t>
            </a:r>
            <a:r>
              <a:rPr lang="en-US" dirty="0" smtClean="0"/>
              <a:t>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</a:t>
            </a:r>
            <a:r>
              <a:rPr lang="en-US" baseline="0" dirty="0" smtClean="0"/>
              <a:t>calculations on these components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</a:t>
            </a: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</a:t>
            </a:r>
            <a:r>
              <a:rPr lang="en-US" baseline="0" dirty="0" smtClean="0"/>
              <a:t>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</a:t>
            </a:r>
            <a:r>
              <a:rPr lang="en-US" baseline="0" dirty="0" smtClean="0"/>
              <a:t>, further distance between ; offset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we used CCL on our dataset; 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blue cluster (blue connected throughout)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increase </a:t>
            </a:r>
            <a:r>
              <a:rPr lang="en-US" baseline="0" smtClean="0"/>
              <a:t>sample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RESULTS of </a:t>
            </a:r>
            <a:r>
              <a:rPr lang="en-US" baseline="0" dirty="0" err="1" smtClean="0"/>
              <a:t>ccl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r>
              <a:rPr lang="en-US" baseline="0" dirty="0" smtClean="0"/>
              <a:t>way of identifying clusters with CCL is imperfect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shape of clusters</a:t>
            </a:r>
          </a:p>
          <a:p>
            <a:r>
              <a:rPr lang="en-US" baseline="0" dirty="0" smtClean="0"/>
              <a:t>Still refining method to work with dataset;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markers, 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 cell types</a:t>
            </a:r>
          </a:p>
          <a:p>
            <a:r>
              <a:rPr lang="en-US" dirty="0" smtClean="0"/>
              <a:t>Mostly</a:t>
            </a:r>
            <a:r>
              <a:rPr lang="en-US" baseline="0" dirty="0" smtClean="0"/>
              <a:t> </a:t>
            </a:r>
            <a:r>
              <a:rPr lang="en-US" dirty="0" err="1" smtClean="0"/>
              <a:t>medullary</a:t>
            </a:r>
            <a:r>
              <a:rPr lang="en-US" dirty="0" smtClean="0"/>
              <a:t> markers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2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2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2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2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25" t="23571" r="59466" b="27604"/>
          <a:stretch>
            <a:fillRect/>
          </a:stretch>
        </p:blipFill>
        <p:spPr bwMode="auto">
          <a:xfrm>
            <a:off x="740981" y="1143001"/>
            <a:ext cx="7488619" cy="529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</a:t>
            </a:r>
            <a:r>
              <a:rPr lang="en-US" dirty="0" smtClean="0">
                <a:solidFill>
                  <a:schemeClr val="bg1"/>
                </a:solidFill>
              </a:rPr>
              <a:t>types-K14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18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95400" y="1371600"/>
            <a:ext cx="6324600" cy="4876799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3294" t="26042" r="2782" b="17708"/>
          <a:stretch>
            <a:fillRect/>
          </a:stretch>
        </p:blipFill>
        <p:spPr bwMode="auto">
          <a:xfrm>
            <a:off x="1066800" y="1447800"/>
            <a:ext cx="685800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GET PIC PF 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200400" y="2209800"/>
            <a:ext cx="11430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48200" y="2209800"/>
            <a:ext cx="1066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65891" y="3276600"/>
            <a:ext cx="153837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Regulator of </a:t>
            </a:r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T</a:t>
            </a:r>
            <a:r>
              <a:rPr lang="en-US" sz="1500" dirty="0" smtClean="0">
                <a:solidFill>
                  <a:schemeClr val="bg1"/>
                </a:solidFill>
              </a:rPr>
              <a:t>issue restricted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Antigens in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3276600"/>
            <a:ext cx="1793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Key modulator of </a:t>
            </a:r>
          </a:p>
          <a:p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r>
              <a:rPr lang="en-US" sz="1500" dirty="0" smtClean="0">
                <a:solidFill>
                  <a:schemeClr val="bg1"/>
                </a:solidFill>
              </a:rPr>
              <a:t> differentiation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11430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600" y="2590800"/>
            <a:ext cx="2133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APECED Autoimmune Syndrome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019300" y="4229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96494" y="45331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5181600" y="4343400"/>
            <a:ext cx="914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76637" y="5105400"/>
            <a:ext cx="1090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Doubling of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K14+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7204" y="5029200"/>
            <a:ext cx="19405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Altered shape and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decreased abundance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of UEA1+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0" y="5105400"/>
            <a:ext cx="19182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Failure of </a:t>
            </a:r>
            <a:r>
              <a:rPr lang="en-US" sz="1500" dirty="0" err="1" smtClean="0">
                <a:solidFill>
                  <a:schemeClr val="bg1"/>
                </a:solidFill>
              </a:rPr>
              <a:t>dendritic</a:t>
            </a:r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 cells to enter medulla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H="1">
            <a:off x="6743701" y="4076700"/>
            <a:ext cx="761999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12885" y="5084802"/>
            <a:ext cx="17311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Reduced number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of T-regulatory cells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7620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</a:t>
            </a:r>
            <a:r>
              <a:rPr lang="en-US" sz="2800" dirty="0" smtClean="0">
                <a:solidFill>
                  <a:schemeClr val="bg1"/>
                </a:solidFill>
              </a:rPr>
              <a:t>     </a:t>
            </a:r>
            <a:r>
              <a:rPr lang="en-US" sz="2800" dirty="0" smtClean="0">
                <a:solidFill>
                  <a:schemeClr val="bg1"/>
                </a:solidFill>
              </a:rPr>
              <a:t>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156437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8160" y="614937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5360" y="6147137"/>
            <a:ext cx="1551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  Manual (pixels)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4800" y="533400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                           BLUE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samples were compositionally similar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appeared to be compositionally similar;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1676400" y="7620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8"/>
          <p:cNvSpPr/>
          <p:nvPr/>
        </p:nvSpPr>
        <p:spPr>
          <a:xfrm>
            <a:off x="6096000" y="12954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638800"/>
            <a:ext cx="178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CCL   Average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3.95          5.84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726668"/>
            <a:ext cx="1519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Manual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757" t="23958" r="59590" b="28125"/>
          <a:stretch>
            <a:fillRect/>
          </a:stretch>
        </p:blipFill>
        <p:spPr bwMode="auto">
          <a:xfrm>
            <a:off x="838200" y="1371600"/>
            <a:ext cx="7490791" cy="522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74506</TotalTime>
  <Words>4500</Words>
  <Application>Microsoft Office PowerPoint</Application>
  <PresentationFormat>On-screen Show (4:3)</PresentationFormat>
  <Paragraphs>985</Paragraphs>
  <Slides>60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Combinations of Antibodies 11 cell types</vt:lpstr>
      <vt:lpstr>Slide 10</vt:lpstr>
      <vt:lpstr>Slide 11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</vt:lpstr>
      <vt:lpstr>Slide 18</vt:lpstr>
      <vt:lpstr>Slide 19</vt:lpstr>
      <vt:lpstr>Bray Curtis Dendrogram</vt:lpstr>
      <vt:lpstr>Slide 21</vt:lpstr>
      <vt:lpstr>Removal of a “Species”</vt:lpstr>
      <vt:lpstr>GET PIC PF AIRE</vt:lpstr>
      <vt:lpstr>Slide 24</vt:lpstr>
      <vt:lpstr>Slide 25</vt:lpstr>
      <vt:lpstr>Slide 26</vt:lpstr>
      <vt:lpstr>Slide 27</vt:lpstr>
      <vt:lpstr>Connected Component Labeling (CCL)</vt:lpstr>
      <vt:lpstr>Slide 29</vt:lpstr>
      <vt:lpstr>Connected Component Labeling Results</vt:lpstr>
      <vt:lpstr>Conclusions </vt:lpstr>
      <vt:lpstr>Future Directions</vt:lpstr>
      <vt:lpstr>Acknowledgements</vt:lpstr>
      <vt:lpstr>Slide 34</vt:lpstr>
      <vt:lpstr>Mutant-Aire knockout</vt:lpstr>
      <vt:lpstr>Aire Mutant</vt:lpstr>
      <vt:lpstr>Slide 37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48</vt:lpstr>
      <vt:lpstr>How is clustering being done?</vt:lpstr>
      <vt:lpstr>Slide 50</vt:lpstr>
      <vt:lpstr>Bray Curtis</vt:lpstr>
      <vt:lpstr>Bray Curtis Dendrogram</vt:lpstr>
      <vt:lpstr>Slide 53</vt:lpstr>
      <vt:lpstr>Slide 54</vt:lpstr>
      <vt:lpstr>Connected Component Labeling-Mutant1</vt:lpstr>
      <vt:lpstr>Connected Component Labeling-WT1</vt:lpstr>
      <vt:lpstr>Slide 57</vt:lpstr>
      <vt:lpstr>Slide 58</vt:lpstr>
      <vt:lpstr>CCL results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1496</cp:revision>
  <dcterms:created xsi:type="dcterms:W3CDTF">2012-10-25T15:49:04Z</dcterms:created>
  <dcterms:modified xsi:type="dcterms:W3CDTF">2015-03-11T01:40:14Z</dcterms:modified>
</cp:coreProperties>
</file>